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Roboto Medium"/>
      <p:regular r:id="rId49"/>
      <p:bold r:id="rId50"/>
      <p:italic r:id="rId51"/>
      <p:boldItalic r:id="rId52"/>
    </p:embeddedFont>
    <p:embeddedFont>
      <p:font typeface="Source Code Pro"/>
      <p:regular r:id="rId53"/>
      <p:bold r:id="rId54"/>
      <p:italic r:id="rId55"/>
      <p:boldItalic r:id="rId56"/>
    </p:embeddedFont>
    <p:embeddedFont>
      <p:font typeface="Roboto Light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70294F-589A-4832-87E2-E251CB838B61}">
  <a:tblStyle styleId="{1970294F-589A-4832-87E2-E251CB838B6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Roboto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Light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edium-italic.fntdata"/><Relationship Id="rId50" Type="http://schemas.openxmlformats.org/officeDocument/2006/relationships/font" Target="fonts/RobotoMedium-bold.fntdata"/><Relationship Id="rId53" Type="http://schemas.openxmlformats.org/officeDocument/2006/relationships/font" Target="fonts/SourceCodePro-regular.fntdata"/><Relationship Id="rId52" Type="http://schemas.openxmlformats.org/officeDocument/2006/relationships/font" Target="fonts/RobotoMedium-boldItalic.fntdata"/><Relationship Id="rId11" Type="http://schemas.openxmlformats.org/officeDocument/2006/relationships/slide" Target="slides/slide5.xml"/><Relationship Id="rId55" Type="http://schemas.openxmlformats.org/officeDocument/2006/relationships/font" Target="fonts/SourceCodePro-italic.fntdata"/><Relationship Id="rId10" Type="http://schemas.openxmlformats.org/officeDocument/2006/relationships/slide" Target="slides/slide4.xml"/><Relationship Id="rId54" Type="http://schemas.openxmlformats.org/officeDocument/2006/relationships/font" Target="fonts/SourceCodePro-bold.fntdata"/><Relationship Id="rId13" Type="http://schemas.openxmlformats.org/officeDocument/2006/relationships/slide" Target="slides/slide7.xml"/><Relationship Id="rId57" Type="http://schemas.openxmlformats.org/officeDocument/2006/relationships/font" Target="fonts/RobotoLight-regular.fntdata"/><Relationship Id="rId12" Type="http://schemas.openxmlformats.org/officeDocument/2006/relationships/slide" Target="slides/slide6.xml"/><Relationship Id="rId56" Type="http://schemas.openxmlformats.org/officeDocument/2006/relationships/font" Target="fonts/SourceCodePro-boldItalic.fntdata"/><Relationship Id="rId15" Type="http://schemas.openxmlformats.org/officeDocument/2006/relationships/slide" Target="slides/slide9.xml"/><Relationship Id="rId59" Type="http://schemas.openxmlformats.org/officeDocument/2006/relationships/font" Target="fonts/RobotoLight-italic.fntdata"/><Relationship Id="rId14" Type="http://schemas.openxmlformats.org/officeDocument/2006/relationships/slide" Target="slides/slide8.xml"/><Relationship Id="rId58" Type="http://schemas.openxmlformats.org/officeDocument/2006/relationships/font" Target="fonts/Roboto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b820e2ff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b820e2ff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b820e2ff4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b820e2ff4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b820e2ff4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b820e2ff4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68c94c5974_1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268c94c5974_1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68c94c5974_1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68c94c5974_1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8c94c59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268c94c59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8c94c597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68c94c597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8c94c5974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268c94c5974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8c94c5974_1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68c94c5974_1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oint">
  <p:cSld name="BLANK_1_1">
    <p:bg>
      <p:bgPr>
        <a:solidFill>
          <a:schemeClr val="accen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1"/>
          <p:cNvSpPr txBox="1"/>
          <p:nvPr>
            <p:ph type="ctrTitle"/>
          </p:nvPr>
        </p:nvSpPr>
        <p:spPr>
          <a:xfrm>
            <a:off x="662100" y="2051100"/>
            <a:ext cx="7819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ECTION_TITLE_AND_DESCRIPTION_1_5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2" type="body"/>
          </p:nvPr>
        </p:nvSpPr>
        <p:spPr>
          <a:xfrm>
            <a:off x="4882950" y="1130475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idx="3" type="title"/>
          </p:nvPr>
        </p:nvSpPr>
        <p:spPr>
          <a:xfrm>
            <a:off x="488295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311700" y="1922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311700" y="2605525"/>
            <a:ext cx="85206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">
  <p:cSld name="SECTION_TITLE_AND_DESCRIPTION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4911800" y="419822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4"/>
          <p:cNvSpPr txBox="1"/>
          <p:nvPr>
            <p:ph idx="2" type="body"/>
          </p:nvPr>
        </p:nvSpPr>
        <p:spPr>
          <a:xfrm>
            <a:off x="119505" y="771925"/>
            <a:ext cx="43023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4"/>
          <p:cNvSpPr/>
          <p:nvPr/>
        </p:nvSpPr>
        <p:spPr>
          <a:xfrm>
            <a:off x="250680" y="619324"/>
            <a:ext cx="1126500" cy="47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idx="3" type="title"/>
          </p:nvPr>
        </p:nvSpPr>
        <p:spPr>
          <a:xfrm>
            <a:off x="5306775" y="3650600"/>
            <a:ext cx="3650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 1">
  <p:cSld name="SECTION_TITLE_AND_DESCRIPTION_2_3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4911800" y="419822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5"/>
          <p:cNvSpPr txBox="1"/>
          <p:nvPr>
            <p:ph idx="2" type="body"/>
          </p:nvPr>
        </p:nvSpPr>
        <p:spPr>
          <a:xfrm>
            <a:off x="119505" y="771925"/>
            <a:ext cx="43023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15"/>
          <p:cNvSpPr/>
          <p:nvPr/>
        </p:nvSpPr>
        <p:spPr>
          <a:xfrm>
            <a:off x="250680" y="619324"/>
            <a:ext cx="1126500" cy="4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idx="3" type="title"/>
          </p:nvPr>
        </p:nvSpPr>
        <p:spPr>
          <a:xfrm>
            <a:off x="5306775" y="3650600"/>
            <a:ext cx="3650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Quote">
  <p:cSld name="SECTION_TITLE_AND_DESCRIPTION_2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248050" y="376487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1356250" y="1301238"/>
            <a:ext cx="1828800" cy="182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6"/>
          <p:cNvSpPr txBox="1"/>
          <p:nvPr>
            <p:ph idx="2" type="title"/>
          </p:nvPr>
        </p:nvSpPr>
        <p:spPr>
          <a:xfrm>
            <a:off x="500800" y="3264572"/>
            <a:ext cx="3539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96" name="Google Shape;96;p16"/>
          <p:cNvSpPr/>
          <p:nvPr/>
        </p:nvSpPr>
        <p:spPr>
          <a:xfrm>
            <a:off x="1424800" y="1369788"/>
            <a:ext cx="1691700" cy="169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6"/>
          <p:cNvSpPr txBox="1"/>
          <p:nvPr>
            <p:ph idx="3" type="body"/>
          </p:nvPr>
        </p:nvSpPr>
        <p:spPr>
          <a:xfrm>
            <a:off x="5003100" y="1032700"/>
            <a:ext cx="37098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Quote">
  <p:cSld name="SECTION_TITLE_AND_DESCRIPTION_2_2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7"/>
          <p:cNvSpPr txBox="1"/>
          <p:nvPr>
            <p:ph idx="1" type="subTitle"/>
          </p:nvPr>
        </p:nvSpPr>
        <p:spPr>
          <a:xfrm>
            <a:off x="248050" y="376487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7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>
            <a:off x="1356250" y="1301238"/>
            <a:ext cx="1828800" cy="182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 txBox="1"/>
          <p:nvPr>
            <p:ph idx="2" type="title"/>
          </p:nvPr>
        </p:nvSpPr>
        <p:spPr>
          <a:xfrm>
            <a:off x="500800" y="3264572"/>
            <a:ext cx="3539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06" name="Google Shape;106;p17"/>
          <p:cNvSpPr/>
          <p:nvPr/>
        </p:nvSpPr>
        <p:spPr>
          <a:xfrm>
            <a:off x="1424800" y="1369788"/>
            <a:ext cx="1691700" cy="169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7"/>
          <p:cNvSpPr txBox="1"/>
          <p:nvPr>
            <p:ph idx="3" type="body"/>
          </p:nvPr>
        </p:nvSpPr>
        <p:spPr>
          <a:xfrm>
            <a:off x="5003100" y="1032700"/>
            <a:ext cx="37098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Quote">
  <p:cSld name="SECTION_TITLE_AND_DESCRIPTION_2_2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8"/>
          <p:cNvSpPr txBox="1"/>
          <p:nvPr>
            <p:ph idx="1" type="subTitle"/>
          </p:nvPr>
        </p:nvSpPr>
        <p:spPr>
          <a:xfrm>
            <a:off x="248050" y="376487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>
            <a:off x="1356250" y="1301238"/>
            <a:ext cx="1828800" cy="182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5003100" y="1032700"/>
            <a:ext cx="37098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3" type="title"/>
          </p:nvPr>
        </p:nvSpPr>
        <p:spPr>
          <a:xfrm>
            <a:off x="500800" y="3264572"/>
            <a:ext cx="3539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17" name="Google Shape;117;p18"/>
          <p:cNvSpPr/>
          <p:nvPr/>
        </p:nvSpPr>
        <p:spPr>
          <a:xfrm>
            <a:off x="1424800" y="1369788"/>
            <a:ext cx="1691700" cy="169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">
  <p:cSld name="SECTION_TITLE_AND_DESCRIPTION_2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9"/>
          <p:cNvSpPr txBox="1"/>
          <p:nvPr>
            <p:ph idx="1" type="subTitle"/>
          </p:nvPr>
        </p:nvSpPr>
        <p:spPr>
          <a:xfrm>
            <a:off x="225450" y="37910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1" name="Google Shape;121;p19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9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1">
  <p:cSld name="SECTION_TITLE_AND_DESCRIPTION_2_1_1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20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Compare</a:t>
            </a:r>
            <a:endParaRPr b="1" i="0" sz="25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20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left">
  <p:cSld name="SECTION_TITLE_AND_DESCRIPTION_2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" name="Google Shape;18;p3"/>
          <p:cNvSpPr txBox="1"/>
          <p:nvPr>
            <p:ph idx="2" type="body"/>
          </p:nvPr>
        </p:nvSpPr>
        <p:spPr>
          <a:xfrm>
            <a:off x="4667425" y="772025"/>
            <a:ext cx="43023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6674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4798600" y="619424"/>
            <a:ext cx="1126500" cy="4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idx="3" type="title"/>
          </p:nvPr>
        </p:nvSpPr>
        <p:spPr>
          <a:xfrm>
            <a:off x="225450" y="3395900"/>
            <a:ext cx="3650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">
  <p:cSld name="SECTION_TITLE_AND_DESCRIPTION_2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1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7" name="Google Shape;137;p21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 i="0" sz="25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1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 1">
  <p:cSld name="SECTION_TITLE_AND_DESCRIPTION_2_1_1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2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5" name="Google Shape;145;p22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2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49" name="Google Shape;149;p22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4812381" y="859406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23"/>
          <p:cNvSpPr txBox="1"/>
          <p:nvPr>
            <p:ph idx="2" type="body"/>
          </p:nvPr>
        </p:nvSpPr>
        <p:spPr>
          <a:xfrm>
            <a:off x="326856" y="863556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3">
  <p:cSld name="SECTION_TITLE_AND_DESCRIPTION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1" name="Google Shape;161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5"/>
          <p:cNvSpPr txBox="1"/>
          <p:nvPr>
            <p:ph idx="2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6"/>
          <p:cNvSpPr txBox="1"/>
          <p:nvPr>
            <p:ph type="title"/>
          </p:nvPr>
        </p:nvSpPr>
        <p:spPr>
          <a:xfrm>
            <a:off x="95425" y="4382350"/>
            <a:ext cx="842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0" name="Google Shape;170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1" name="Google Shape;171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72" name="Google Shape;17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left">
  <p:cSld name="SECTION_TITLE_AND_DESCRIPTION_1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78" name="Google Shape;178;p28"/>
          <p:cNvSpPr txBox="1"/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eft, Heading">
  <p:cSld name="SECTION_TITLE_AND_DESCRIPTION_1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3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6" name="Google Shape;186;p29"/>
          <p:cNvSpPr txBox="1"/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0" name="Google Shape;19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SECTION_TITLE_AND_DESCRIPTION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type="title"/>
          </p:nvPr>
        </p:nvSpPr>
        <p:spPr>
          <a:xfrm>
            <a:off x="342300" y="1630875"/>
            <a:ext cx="38874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4"/>
          <p:cNvSpPr txBox="1"/>
          <p:nvPr>
            <p:ph idx="2" type="subTitle"/>
          </p:nvPr>
        </p:nvSpPr>
        <p:spPr>
          <a:xfrm>
            <a:off x="380250" y="2943375"/>
            <a:ext cx="381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4"/>
          <p:cNvSpPr/>
          <p:nvPr/>
        </p:nvSpPr>
        <p:spPr>
          <a:xfrm>
            <a:off x="457200" y="2873175"/>
            <a:ext cx="1126500" cy="7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">
  <p:cSld name="SECTION_HEADER_3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4291275" y="1465050"/>
            <a:ext cx="454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93" name="Google Shape;19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1"/>
          <p:cNvSpPr/>
          <p:nvPr/>
        </p:nvSpPr>
        <p:spPr>
          <a:xfrm>
            <a:off x="621625" y="972600"/>
            <a:ext cx="3188400" cy="3198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1"/>
          <p:cNvSpPr/>
          <p:nvPr/>
        </p:nvSpPr>
        <p:spPr>
          <a:xfrm>
            <a:off x="697825" y="1048800"/>
            <a:ext cx="3036000" cy="304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 txBox="1"/>
          <p:nvPr>
            <p:ph idx="1" type="subTitle"/>
          </p:nvPr>
        </p:nvSpPr>
        <p:spPr>
          <a:xfrm>
            <a:off x="4291275" y="2518600"/>
            <a:ext cx="356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2" type="body"/>
          </p:nvPr>
        </p:nvSpPr>
        <p:spPr>
          <a:xfrm>
            <a:off x="4431600" y="2971550"/>
            <a:ext cx="400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 2">
  <p:cSld name="SECTION_TITLE_AND_DESCRIPTION_1_5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02" name="Google Shape;202;p32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4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06" name="Google Shape;20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lude">
  <p:cSld name="SECTION_TITLE_AND_DESCRIPTION_1_3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211" name="Google Shape;21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4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13" name="Google Shape;213;p34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34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 1">
  <p:cSld name="SECTION_TITLE_AND_DESCRIPTION_1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19" name="Google Shape;219;p35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6">
  <p:cSld name="SECTION_TITLE_AND_DESCRIPTION_6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3" name="Google Shape;22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25" name="Google Shape;225;p36"/>
          <p:cNvSpPr txBox="1"/>
          <p:nvPr>
            <p:ph idx="2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26" name="Google Shape;226;p36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Narrow">
  <p:cSld name="SECTION_TITLE_AND_DESCRIPTION_2_1_1_3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/>
          <p:nvPr/>
        </p:nvSpPr>
        <p:spPr>
          <a:xfrm>
            <a:off x="0" y="-125"/>
            <a:ext cx="14322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1539175" y="554600"/>
            <a:ext cx="74307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230" name="Google Shape;23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37"/>
          <p:cNvSpPr txBox="1"/>
          <p:nvPr/>
        </p:nvSpPr>
        <p:spPr>
          <a:xfrm>
            <a:off x="122693" y="3420075"/>
            <a:ext cx="103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37"/>
          <p:cNvSpPr txBox="1"/>
          <p:nvPr>
            <p:ph type="title"/>
          </p:nvPr>
        </p:nvSpPr>
        <p:spPr>
          <a:xfrm>
            <a:off x="16194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SECTION_HEADER_7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Narrow 1">
  <p:cSld name="SECTION_TITLE_AND_DESCRIPTION_2_1_1_3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/>
          <p:nvPr/>
        </p:nvSpPr>
        <p:spPr>
          <a:xfrm>
            <a:off x="0" y="-125"/>
            <a:ext cx="14322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1539175" y="402200"/>
            <a:ext cx="74307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40" name="Google Shape;240;p39"/>
          <p:cNvSpPr txBox="1"/>
          <p:nvPr>
            <p:ph type="title"/>
          </p:nvPr>
        </p:nvSpPr>
        <p:spPr>
          <a:xfrm>
            <a:off x="1460125" y="2125"/>
            <a:ext cx="758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41" name="Google Shape;241;p39"/>
          <p:cNvCxnSpPr/>
          <p:nvPr/>
        </p:nvCxnSpPr>
        <p:spPr>
          <a:xfrm>
            <a:off x="1539175" y="402075"/>
            <a:ext cx="7480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2" name="Google Shape;24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39"/>
          <p:cNvSpPr txBox="1"/>
          <p:nvPr/>
        </p:nvSpPr>
        <p:spPr>
          <a:xfrm>
            <a:off x="122693" y="3420075"/>
            <a:ext cx="103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Narrow 2">
  <p:cSld name="SECTION_TITLE_AND_DESCRIPTION_2_1_1_4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/>
          <p:nvPr/>
        </p:nvSpPr>
        <p:spPr>
          <a:xfrm>
            <a:off x="0" y="-125"/>
            <a:ext cx="18471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0"/>
          <p:cNvSpPr txBox="1"/>
          <p:nvPr>
            <p:ph idx="1" type="body"/>
          </p:nvPr>
        </p:nvSpPr>
        <p:spPr>
          <a:xfrm>
            <a:off x="1968175" y="402200"/>
            <a:ext cx="7001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48" name="Google Shape;248;p40"/>
          <p:cNvSpPr txBox="1"/>
          <p:nvPr>
            <p:ph type="title"/>
          </p:nvPr>
        </p:nvSpPr>
        <p:spPr>
          <a:xfrm>
            <a:off x="1847100" y="0"/>
            <a:ext cx="717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49" name="Google Shape;249;p40"/>
          <p:cNvCxnSpPr/>
          <p:nvPr/>
        </p:nvCxnSpPr>
        <p:spPr>
          <a:xfrm>
            <a:off x="1968175" y="402225"/>
            <a:ext cx="7051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0" name="Google Shape;250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40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Narrow 3">
  <p:cSld name="SECTION_TITLE_AND_DESCRIPTION_2_1_1_3_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/>
          <p:nvPr/>
        </p:nvSpPr>
        <p:spPr>
          <a:xfrm>
            <a:off x="0" y="-125"/>
            <a:ext cx="14322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1"/>
          <p:cNvSpPr txBox="1"/>
          <p:nvPr>
            <p:ph idx="1" type="body"/>
          </p:nvPr>
        </p:nvSpPr>
        <p:spPr>
          <a:xfrm>
            <a:off x="1539175" y="402200"/>
            <a:ext cx="74307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56" name="Google Shape;256;p41"/>
          <p:cNvSpPr txBox="1"/>
          <p:nvPr>
            <p:ph type="title"/>
          </p:nvPr>
        </p:nvSpPr>
        <p:spPr>
          <a:xfrm>
            <a:off x="1460125" y="2125"/>
            <a:ext cx="758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57" name="Google Shape;257;p41"/>
          <p:cNvCxnSpPr/>
          <p:nvPr/>
        </p:nvCxnSpPr>
        <p:spPr>
          <a:xfrm>
            <a:off x="1539175" y="402075"/>
            <a:ext cx="7480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8" name="Google Shape;25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41"/>
          <p:cNvSpPr txBox="1"/>
          <p:nvPr/>
        </p:nvSpPr>
        <p:spPr>
          <a:xfrm>
            <a:off x="122693" y="3420075"/>
            <a:ext cx="103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7">
  <p:cSld name="SECTION_TITLE_AND_DESCRIPTION_7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3" name="Google Shape;26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42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65" name="Google Shape;265;p42"/>
          <p:cNvSpPr txBox="1"/>
          <p:nvPr>
            <p:ph idx="2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66" name="Google Shape;266;p42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Intro">
  <p:cSld name="BLANK_1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 txBox="1"/>
          <p:nvPr>
            <p:ph type="ctrTitle"/>
          </p:nvPr>
        </p:nvSpPr>
        <p:spPr>
          <a:xfrm>
            <a:off x="662100" y="2051100"/>
            <a:ext cx="7819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4">
  <p:cSld name="SECTION_TITLE_AND_DESCRIPTION_4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/>
        </p:nvSpPr>
        <p:spPr>
          <a:xfrm>
            <a:off x="6813725" y="3123925"/>
            <a:ext cx="2098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Quick Check</a:t>
            </a:r>
            <a:endParaRPr b="1" i="0" sz="4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 6">
  <p:cSld name="SECTION_TITLE_AND_DESCRIPTION_1_9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18.xml"/><Relationship Id="rId42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20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19.xml"/><Relationship Id="rId43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35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10.xml"/><Relationship Id="rId3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13.xml"/><Relationship Id="rId37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12.xml"/><Relationship Id="rId3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15.xml"/><Relationship Id="rId39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14.xml"/><Relationship Id="rId38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None/>
              <a:defRPr b="1" i="0" sz="2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6" r:id="rId41"/>
    <p:sldLayoutId id="2147483687" r:id="rId42"/>
    <p:sldLayoutId id="2147483688" r:id="rId4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://data6.org/su23/syllabus/#acknowledgements-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hyperlink" Target="http://csis.pace.edu/~marchese/CS396x/L2/Visualization.ht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John_Snow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sciencenews.org/article/florence-nightingale-birthday-power-visualizing-science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surfacemag.com/articles/maya-lin-vietnam-veterans-memorial/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health.google.com/covid-19/open-data/explorer/statistics?loc=US_CA_06047" TargetMode="External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hyperlink" Target="https://qz.com/290868/this-map-of-international-phone-calls-explains-globalization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qz.com/290868/this-map-of-international-phone-calls-explains-globalization" TargetMode="External"/><Relationship Id="rId4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blprnt.medium.com/all-the-names-algorithmic-design-and-the-9-11-memorial-9fdcd753057c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bookauthority.org/profile/dj-patil" TargetMode="External"/><Relationship Id="rId4" Type="http://schemas.openxmlformats.org/officeDocument/2006/relationships/hyperlink" Target="https://twitter.com/dpatil/status/1478052882079305731" TargetMode="External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jhepc.github.io/gallery.htm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ctrTitle"/>
          </p:nvPr>
        </p:nvSpPr>
        <p:spPr>
          <a:xfrm>
            <a:off x="3635400" y="2314465"/>
            <a:ext cx="51969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>
                <a:solidFill>
                  <a:srgbClr val="2F6C9D"/>
                </a:solidFill>
              </a:rPr>
              <a:t>Introduction to Visualization</a:t>
            </a:r>
            <a:endParaRPr>
              <a:solidFill>
                <a:srgbClr val="2F6C9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43"/>
          <p:cNvSpPr txBox="1"/>
          <p:nvPr/>
        </p:nvSpPr>
        <p:spPr>
          <a:xfrm>
            <a:off x="3635550" y="3352325"/>
            <a:ext cx="32433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393E41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Spark 010, Spring 2024</a:t>
            </a:r>
            <a:endParaRPr b="0" i="0" sz="14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3" name="Google Shape;273;p43"/>
          <p:cNvSpPr txBox="1"/>
          <p:nvPr/>
        </p:nvSpPr>
        <p:spPr>
          <a:xfrm>
            <a:off x="3635450" y="1355554"/>
            <a:ext cx="1410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</a:t>
            </a:r>
            <a:r>
              <a:rPr lang="en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08</a:t>
            </a:r>
            <a:endParaRPr b="0" i="0" sz="1400" u="none" cap="none" strike="noStrike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4" name="Google Shape;274;p43"/>
          <p:cNvSpPr txBox="1"/>
          <p:nvPr/>
        </p:nvSpPr>
        <p:spPr>
          <a:xfrm>
            <a:off x="3635543" y="2998625"/>
            <a:ext cx="51969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They say a picture is worth a thousand words… right?</a:t>
            </a:r>
            <a:endParaRPr b="0" i="0" sz="16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5" name="Google Shape;27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600" y="1209200"/>
            <a:ext cx="2725100" cy="27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3"/>
          <p:cNvSpPr txBox="1"/>
          <p:nvPr/>
        </p:nvSpPr>
        <p:spPr>
          <a:xfrm>
            <a:off x="1516350" y="4563625"/>
            <a:ext cx="611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Variation of material </a:t>
            </a:r>
            <a:r>
              <a:rPr lang="en" sz="1000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originally</a:t>
            </a:r>
            <a:r>
              <a:rPr lang="en" sz="1000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 d</a:t>
            </a:r>
            <a:r>
              <a:rPr b="0" i="0" lang="en" sz="1000" u="none" cap="none" strike="noStrike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eveloped by students and faculty at UC Berkeley and Tuskegee University</a:t>
            </a:r>
            <a:endParaRPr b="0" i="0" sz="10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sng" cap="none" strike="noStrike">
                <a:solidFill>
                  <a:srgbClr val="F88562"/>
                </a:solidFill>
                <a:latin typeface="Roboto Light"/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data6.org/su23/syllabus/#acknowledgements-</a:t>
            </a:r>
            <a:endParaRPr b="0" i="0" sz="10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0975" y="541750"/>
            <a:ext cx="6582050" cy="375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2"/>
          <p:cNvSpPr txBox="1"/>
          <p:nvPr/>
        </p:nvSpPr>
        <p:spPr>
          <a:xfrm>
            <a:off x="275100" y="4483675"/>
            <a:ext cx="85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map depicting the town of Konya, Turkey. </a:t>
            </a:r>
            <a:r>
              <a:rPr b="1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Supposedly the world’s first map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(~6200 BC).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3" name="Google Shape;35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/>
        </p:nvSpPr>
        <p:spPr>
          <a:xfrm>
            <a:off x="275100" y="4523425"/>
            <a:ext cx="85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John Snow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’s map depicting cholera cases in SoHo, London (1854).</a:t>
            </a:r>
            <a:endParaRPr b="0"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59" name="Google Shape;359;p53"/>
          <p:cNvPicPr preferRelativeResize="0"/>
          <p:nvPr/>
        </p:nvPicPr>
        <p:blipFill rotWithShape="1">
          <a:blip r:embed="rId4">
            <a:alphaModFix/>
          </a:blip>
          <a:srcRect b="31218" l="23917" r="12146" t="22101"/>
          <a:stretch/>
        </p:blipFill>
        <p:spPr>
          <a:xfrm>
            <a:off x="1379788" y="129523"/>
            <a:ext cx="6295224" cy="4311027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53"/>
          <p:cNvSpPr/>
          <p:nvPr/>
        </p:nvSpPr>
        <p:spPr>
          <a:xfrm>
            <a:off x="319700" y="719498"/>
            <a:ext cx="1894500" cy="68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Bars correspond to Cholera cases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62" name="Google Shape;362;p53"/>
          <p:cNvCxnSpPr>
            <a:stCxn id="361" idx="3"/>
          </p:cNvCxnSpPr>
          <p:nvPr/>
        </p:nvCxnSpPr>
        <p:spPr>
          <a:xfrm>
            <a:off x="2214200" y="1061048"/>
            <a:ext cx="2140200" cy="13797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3" name="Google Shape;363;p53"/>
          <p:cNvSpPr/>
          <p:nvPr/>
        </p:nvSpPr>
        <p:spPr>
          <a:xfrm>
            <a:off x="6337900" y="1061048"/>
            <a:ext cx="2486400" cy="122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This map helped determine that the Broad Street water pump was the source of a massive Cholera outbreak.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64" name="Google Shape;364;p53"/>
          <p:cNvCxnSpPr>
            <a:stCxn id="363" idx="1"/>
          </p:cNvCxnSpPr>
          <p:nvPr/>
        </p:nvCxnSpPr>
        <p:spPr>
          <a:xfrm flipH="1">
            <a:off x="4573000" y="1671248"/>
            <a:ext cx="1764900" cy="578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4"/>
          <p:cNvSpPr txBox="1"/>
          <p:nvPr/>
        </p:nvSpPr>
        <p:spPr>
          <a:xfrm>
            <a:off x="275100" y="4523425"/>
            <a:ext cx="85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Florence Nightingale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’s visualization depicting deaths in the Crimean war (1850s).</a:t>
            </a:r>
            <a:endParaRPr b="0"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70" name="Google Shape;37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2750" y="246800"/>
            <a:ext cx="6778523" cy="40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5"/>
          <p:cNvSpPr txBox="1"/>
          <p:nvPr/>
        </p:nvSpPr>
        <p:spPr>
          <a:xfrm>
            <a:off x="275100" y="4599625"/>
            <a:ext cx="85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Maya Lin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’s Vietnam War Memorial in Washington DC (1982).</a:t>
            </a:r>
            <a:endParaRPr b="0"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77" name="Google Shape;377;p55"/>
          <p:cNvPicPr preferRelativeResize="0"/>
          <p:nvPr/>
        </p:nvPicPr>
        <p:blipFill rotWithShape="1">
          <a:blip r:embed="rId4">
            <a:alphaModFix/>
          </a:blip>
          <a:srcRect b="0" l="0" r="0" t="11925"/>
          <a:stretch/>
        </p:blipFill>
        <p:spPr>
          <a:xfrm>
            <a:off x="275101" y="242350"/>
            <a:ext cx="5862252" cy="34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5"/>
          <p:cNvPicPr preferRelativeResize="0"/>
          <p:nvPr/>
        </p:nvPicPr>
        <p:blipFill rotWithShape="1">
          <a:blip r:embed="rId5">
            <a:alphaModFix/>
          </a:blip>
          <a:srcRect b="18564" l="0" r="0" t="8195"/>
          <a:stretch/>
        </p:blipFill>
        <p:spPr>
          <a:xfrm>
            <a:off x="4868375" y="2075925"/>
            <a:ext cx="4152774" cy="227952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 txBox="1"/>
          <p:nvPr/>
        </p:nvSpPr>
        <p:spPr>
          <a:xfrm>
            <a:off x="275100" y="4447225"/>
            <a:ext cx="85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Daily COVID cases in California, per </a:t>
            </a:r>
            <a:r>
              <a:rPr b="0" i="0" lang="en" sz="1400" u="sng" cap="none" strike="noStrike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Google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(up to May 2022).</a:t>
            </a:r>
            <a:endParaRPr b="0"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5" name="Google Shape;38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6" name="Google Shape;386;p56"/>
          <p:cNvPicPr preferRelativeResize="0"/>
          <p:nvPr/>
        </p:nvPicPr>
        <p:blipFill rotWithShape="1">
          <a:blip r:embed="rId4">
            <a:alphaModFix/>
          </a:blip>
          <a:srcRect b="436" l="0" r="0" t="426"/>
          <a:stretch/>
        </p:blipFill>
        <p:spPr>
          <a:xfrm>
            <a:off x="879575" y="910833"/>
            <a:ext cx="7384847" cy="290273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6"/>
          <p:cNvSpPr txBox="1"/>
          <p:nvPr>
            <p:ph idx="4294967295"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COVID-10 Cases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3" name="Google Shape;393;p57"/>
          <p:cNvPicPr preferRelativeResize="0"/>
          <p:nvPr/>
        </p:nvPicPr>
        <p:blipFill rotWithShape="1">
          <a:blip r:embed="rId3">
            <a:alphaModFix/>
          </a:blip>
          <a:srcRect b="0" l="0" r="0" t="13963"/>
          <a:stretch/>
        </p:blipFill>
        <p:spPr>
          <a:xfrm>
            <a:off x="388475" y="1408599"/>
            <a:ext cx="8367076" cy="374992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7"/>
          <p:cNvSpPr txBox="1"/>
          <p:nvPr>
            <p:ph idx="4294967295" type="title"/>
          </p:nvPr>
        </p:nvSpPr>
        <p:spPr>
          <a:xfrm>
            <a:off x="236625" y="179100"/>
            <a:ext cx="38097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Global International Phone </a:t>
            </a:r>
            <a:r>
              <a:rPr lang="en"/>
              <a:t>Calls (2014)</a:t>
            </a:r>
            <a:endParaRPr/>
          </a:p>
        </p:txBody>
      </p:sp>
      <p:sp>
        <p:nvSpPr>
          <p:cNvPr id="395" name="Google Shape;395;p57"/>
          <p:cNvSpPr txBox="1"/>
          <p:nvPr/>
        </p:nvSpPr>
        <p:spPr>
          <a:xfrm>
            <a:off x="1232863" y="4659925"/>
            <a:ext cx="66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https://qz.com/290868/this-map-of-international-phone-calls-explains-globalization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4046400" y="0"/>
            <a:ext cx="50976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rgbClr val="FFFFFF"/>
                </a:highlight>
              </a:rPr>
              <a:t>According to a 2014 QUARTZ article, 41% of all global calls are from advanced economies to emerging markets, compared to just 9% going the reverse direction—but it used to be that most phone calls were between wealthy countries. </a:t>
            </a:r>
            <a:endParaRPr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58"/>
          <p:cNvSpPr txBox="1"/>
          <p:nvPr>
            <p:ph idx="4294967295"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Global International Phone Calls: Take 2</a:t>
            </a:r>
            <a:endParaRPr/>
          </a:p>
        </p:txBody>
      </p:sp>
      <p:sp>
        <p:nvSpPr>
          <p:cNvPr id="403" name="Google Shape;403;p58"/>
          <p:cNvSpPr txBox="1"/>
          <p:nvPr/>
        </p:nvSpPr>
        <p:spPr>
          <a:xfrm>
            <a:off x="1232863" y="4659925"/>
            <a:ext cx="66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https://qz.com/290868/this-map-of-international-phone-calls-explains-globalization</a:t>
            </a:r>
            <a:endParaRPr/>
          </a:p>
        </p:txBody>
      </p:sp>
      <p:pic>
        <p:nvPicPr>
          <p:cNvPr id="404" name="Google Shape;40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5100"/>
            <a:ext cx="4069337" cy="3782428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8"/>
          <p:cNvSpPr txBox="1"/>
          <p:nvPr/>
        </p:nvSpPr>
        <p:spPr>
          <a:xfrm>
            <a:off x="4628850" y="1238675"/>
            <a:ext cx="3843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rgbClr val="FFFFFF"/>
                </a:highlight>
              </a:rPr>
              <a:t>Here is the same data in a circle plot.</a:t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rgbClr val="FFFFFF"/>
                </a:highlight>
              </a:rPr>
              <a:t>Does one of these graphs make more sense to you? </a:t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highlight>
                  <a:srgbClr val="FFFFFF"/>
                </a:highlight>
              </a:rPr>
            </a:br>
            <a:r>
              <a:rPr lang="en" sz="1700">
                <a:highlight>
                  <a:srgbClr val="FFFFFF"/>
                </a:highlight>
              </a:rPr>
              <a:t>What information does it show? </a:t>
            </a:r>
            <a:endParaRPr sz="17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75" y="152400"/>
            <a:ext cx="387096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9"/>
          <p:cNvSpPr txBox="1"/>
          <p:nvPr/>
        </p:nvSpPr>
        <p:spPr>
          <a:xfrm>
            <a:off x="4343250" y="819300"/>
            <a:ext cx="4129200" cy="4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Reddit user Scene2Links created this ridiculously awesome graphic!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Each node (circle) represents a character, while the edges (lines) between circles represent </a:t>
            </a:r>
            <a:r>
              <a:rPr b="1" lang="en" sz="1700"/>
              <a:t>character interactions</a:t>
            </a:r>
            <a:r>
              <a:rPr lang="en" sz="1700"/>
              <a:t>. The more screen time (in minutes) two characters share, the thicker the edges.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Nodes are clustered into categories by color. The algorithm classifies Avengers and Captain America films as one community.</a:t>
            </a:r>
            <a:endParaRPr sz="1700"/>
          </a:p>
        </p:txBody>
      </p:sp>
      <p:sp>
        <p:nvSpPr>
          <p:cNvPr id="413" name="Google Shape;413;p59"/>
          <p:cNvSpPr txBox="1"/>
          <p:nvPr>
            <p:ph idx="4294967295" type="title"/>
          </p:nvPr>
        </p:nvSpPr>
        <p:spPr>
          <a:xfrm>
            <a:off x="4343250" y="152400"/>
            <a:ext cx="333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+ Media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 txBox="1"/>
          <p:nvPr/>
        </p:nvSpPr>
        <p:spPr>
          <a:xfrm>
            <a:off x="275100" y="4447225"/>
            <a:ext cx="85938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/>
              <a:t>All The Names: Algorithmic Design and the 9/11 Memorial</a:t>
            </a:r>
            <a:endParaRPr sz="1700"/>
          </a:p>
          <a:p>
            <a:pPr indent="0" lvl="0" marL="0" marR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https://blprnt.medium.com/all-the-names-algorithmic-design-and-the-9-11-memorial-9fdcd753057c</a:t>
            </a:r>
            <a:endParaRPr b="0"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0" name="Google Shape;42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550" y="998225"/>
            <a:ext cx="366712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0375" y="312450"/>
            <a:ext cx="345757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9500" y="2046000"/>
            <a:ext cx="3562954" cy="22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61"/>
          <p:cNvSpPr txBox="1"/>
          <p:nvPr/>
        </p:nvSpPr>
        <p:spPr>
          <a:xfrm>
            <a:off x="472425" y="2247025"/>
            <a:ext cx="3912300" cy="24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0160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69A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Dj Patil</a:t>
            </a:r>
            <a:r>
              <a:rPr lang="en" sz="1600"/>
              <a:t> </a:t>
            </a:r>
            <a:r>
              <a:rPr lang="en" sz="1600"/>
              <a:t>In reply to Jer Thorp: This was the best data book and one of the best books I read last year. If you’re in data (or just curious), I strongly encourage you to read @blprnt’s Living in Data  – </a:t>
            </a:r>
            <a:r>
              <a:rPr lang="en" sz="1600">
                <a:solidFill>
                  <a:srgbClr val="0069AF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from Twitter</a:t>
            </a:r>
            <a:endParaRPr sz="1600">
              <a:solidFill>
                <a:srgbClr val="0069AF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29" name="Google Shape;42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9525" y="221663"/>
            <a:ext cx="3478133" cy="470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>
            <p:ph idx="2" type="body"/>
          </p:nvPr>
        </p:nvSpPr>
        <p:spPr>
          <a:xfrm>
            <a:off x="4667425" y="772025"/>
            <a:ext cx="44082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No Homework </a:t>
            </a:r>
            <a:r>
              <a:rPr lang="en"/>
              <a:t>due this week.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Homework 3 will be released on 2/14 </a:t>
            </a:r>
            <a:r>
              <a:rPr lang="en"/>
              <a:t>and will be due on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2/21 @ 3 PM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Office Hours</a:t>
            </a:r>
            <a:r>
              <a:rPr lang="en"/>
              <a:t> take place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(Suzanne) Mondays 4:30 - 5:20PM in ACS 366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(Adrien) Wednesdays 4:30 - 5:20PM in ACS 330B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(Jordan) Tuesdays &amp; Thursdays 10-12am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4"/>
          <p:cNvSpPr txBox="1"/>
          <p:nvPr>
            <p:ph type="title"/>
          </p:nvPr>
        </p:nvSpPr>
        <p:spPr>
          <a:xfrm>
            <a:off x="46674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Week 5</a:t>
            </a:r>
            <a:endParaRPr/>
          </a:p>
        </p:txBody>
      </p:sp>
      <p:sp>
        <p:nvSpPr>
          <p:cNvPr id="284" name="Google Shape;28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44"/>
          <p:cNvSpPr txBox="1"/>
          <p:nvPr>
            <p:ph idx="3" type="title"/>
          </p:nvPr>
        </p:nvSpPr>
        <p:spPr>
          <a:xfrm>
            <a:off x="225450" y="3395900"/>
            <a:ext cx="38277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Announcements!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" name="Google Shape;435;p62"/>
          <p:cNvSpPr txBox="1"/>
          <p:nvPr>
            <p:ph type="ctrTitle"/>
          </p:nvPr>
        </p:nvSpPr>
        <p:spPr>
          <a:xfrm>
            <a:off x="526050" y="2094600"/>
            <a:ext cx="8091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000"/>
              <a:t>What is Visualization?</a:t>
            </a:r>
            <a:endParaRPr sz="5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36" name="Google Shape;436;p62"/>
          <p:cNvSpPr txBox="1"/>
          <p:nvPr/>
        </p:nvSpPr>
        <p:spPr>
          <a:xfrm>
            <a:off x="345475" y="167075"/>
            <a:ext cx="326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1. 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Examples of Visualization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What is Visualization?</a:t>
            </a:r>
            <a:endParaRPr b="1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3. Variable Types</a:t>
            </a:r>
            <a:endParaRPr b="1" i="0" sz="12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4. Encoding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7" name="Google Shape;437;p62"/>
          <p:cNvSpPr txBox="1"/>
          <p:nvPr/>
        </p:nvSpPr>
        <p:spPr>
          <a:xfrm>
            <a:off x="115294" y="365190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3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is Visualization?</a:t>
            </a:r>
            <a:endParaRPr/>
          </a:p>
        </p:txBody>
      </p:sp>
      <p:pic>
        <p:nvPicPr>
          <p:cNvPr id="443" name="Google Shape;44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475" y="1227275"/>
            <a:ext cx="7639052" cy="163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985264"/>
            <a:ext cx="7370858" cy="1411487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4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Visualizations are for humans</a:t>
            </a:r>
            <a:endParaRPr/>
          </a:p>
        </p:txBody>
      </p:sp>
      <p:sp>
        <p:nvSpPr>
          <p:cNvPr id="451" name="Google Shape;451;p64"/>
          <p:cNvSpPr/>
          <p:nvPr/>
        </p:nvSpPr>
        <p:spPr>
          <a:xfrm>
            <a:off x="1919088" y="2527700"/>
            <a:ext cx="667800" cy="23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4400" y="1124475"/>
            <a:ext cx="3232100" cy="3351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64"/>
          <p:cNvGrpSpPr/>
          <p:nvPr/>
        </p:nvGrpSpPr>
        <p:grpSpPr>
          <a:xfrm>
            <a:off x="6237800" y="1649075"/>
            <a:ext cx="2576425" cy="2440225"/>
            <a:chOff x="6237800" y="1649075"/>
            <a:chExt cx="2576425" cy="2440225"/>
          </a:xfrm>
        </p:grpSpPr>
        <p:pic>
          <p:nvPicPr>
            <p:cNvPr id="454" name="Google Shape;454;p64"/>
            <p:cNvPicPr preferRelativeResize="0"/>
            <p:nvPr/>
          </p:nvPicPr>
          <p:blipFill rotWithShape="1">
            <a:blip r:embed="rId4">
              <a:alphaModFix/>
            </a:blip>
            <a:srcRect b="19240" l="24989" r="25367" t="16259"/>
            <a:stretch/>
          </p:blipFill>
          <p:spPr>
            <a:xfrm>
              <a:off x="8063775" y="3357975"/>
              <a:ext cx="750450" cy="731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64"/>
            <p:cNvSpPr/>
            <p:nvPr/>
          </p:nvSpPr>
          <p:spPr>
            <a:xfrm>
              <a:off x="6237800" y="1649075"/>
              <a:ext cx="2411100" cy="1137000"/>
            </a:xfrm>
            <a:prstGeom prst="wedgeRoundRectCallout">
              <a:avLst>
                <a:gd fmla="val 32418" name="adj1"/>
                <a:gd fmla="val 98476" name="adj2"/>
                <a:gd fmla="val 0" name="adj3"/>
              </a:avLst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“Looks like older people didn’t spend more than younger people.”</a:t>
              </a:r>
              <a:endParaRPr b="0" i="0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456" name="Google Shape;456;p64"/>
          <p:cNvGrpSpPr/>
          <p:nvPr/>
        </p:nvGrpSpPr>
        <p:grpSpPr>
          <a:xfrm>
            <a:off x="425413" y="1565825"/>
            <a:ext cx="1114425" cy="2349275"/>
            <a:chOff x="425413" y="1718225"/>
            <a:chExt cx="1114425" cy="2349275"/>
          </a:xfrm>
        </p:grpSpPr>
        <p:pic>
          <p:nvPicPr>
            <p:cNvPr id="457" name="Google Shape;457;p64"/>
            <p:cNvPicPr preferRelativeResize="0"/>
            <p:nvPr/>
          </p:nvPicPr>
          <p:blipFill rotWithShape="1">
            <a:blip r:embed="rId5">
              <a:alphaModFix/>
            </a:blip>
            <a:srcRect b="38126" l="0" r="0" t="0"/>
            <a:stretch/>
          </p:blipFill>
          <p:spPr>
            <a:xfrm>
              <a:off x="425413" y="1718225"/>
              <a:ext cx="1114425" cy="2103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64"/>
            <p:cNvSpPr txBox="1"/>
            <p:nvPr/>
          </p:nvSpPr>
          <p:spPr>
            <a:xfrm>
              <a:off x="686225" y="3667300"/>
              <a:ext cx="59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...</a:t>
              </a:r>
              <a:endParaRPr b="0" i="0" sz="14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59" name="Google Shape;45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5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datasets all have several statistical properties in common – means, standard deviations, and correlations – but look very different when plotted.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Visualization</a:t>
            </a:r>
            <a:r>
              <a:rPr lang="en"/>
              <a:t> </a:t>
            </a:r>
            <a:r>
              <a:rPr b="1" i="1" lang="en">
                <a:latin typeface="Roboto"/>
                <a:ea typeface="Roboto"/>
                <a:cs typeface="Roboto"/>
                <a:sym typeface="Roboto"/>
              </a:rPr>
              <a:t>complements</a:t>
            </a:r>
            <a:r>
              <a:rPr lang="en"/>
              <a:t>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statistics</a:t>
            </a:r>
            <a:r>
              <a:rPr lang="en"/>
              <a:t>. You can explore this more in future statistics courses.</a:t>
            </a:r>
            <a:endParaRPr/>
          </a:p>
        </p:txBody>
      </p:sp>
      <p:sp>
        <p:nvSpPr>
          <p:cNvPr id="465" name="Google Shape;465;p65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Visualize, then quantify!</a:t>
            </a:r>
            <a:endParaRPr/>
          </a:p>
        </p:txBody>
      </p:sp>
      <p:grpSp>
        <p:nvGrpSpPr>
          <p:cNvPr id="466" name="Google Shape;466;p65"/>
          <p:cNvGrpSpPr/>
          <p:nvPr/>
        </p:nvGrpSpPr>
        <p:grpSpPr>
          <a:xfrm>
            <a:off x="367672" y="2711457"/>
            <a:ext cx="2568365" cy="1910157"/>
            <a:chOff x="942750" y="1193675"/>
            <a:chExt cx="2694749" cy="1896126"/>
          </a:xfrm>
        </p:grpSpPr>
        <p:pic>
          <p:nvPicPr>
            <p:cNvPr id="467" name="Google Shape;467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6324" y="1193675"/>
              <a:ext cx="581175" cy="1896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25420" y="1193675"/>
              <a:ext cx="587126" cy="1896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38264" y="1193675"/>
              <a:ext cx="543365" cy="1896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6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2750" y="1193675"/>
              <a:ext cx="585086" cy="18961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1" name="Google Shape;471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30800" y="2496038"/>
            <a:ext cx="4913102" cy="234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5"/>
          <p:cNvSpPr/>
          <p:nvPr/>
        </p:nvSpPr>
        <p:spPr>
          <a:xfrm>
            <a:off x="3049513" y="3747800"/>
            <a:ext cx="667800" cy="23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6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What’s the point of visualization?</a:t>
            </a:r>
            <a:endParaRPr/>
          </a:p>
        </p:txBody>
      </p:sp>
      <p:sp>
        <p:nvSpPr>
          <p:cNvPr id="479" name="Google Shape;479;p66"/>
          <p:cNvSpPr txBox="1"/>
          <p:nvPr>
            <p:ph idx="1" type="body"/>
          </p:nvPr>
        </p:nvSpPr>
        <p:spPr>
          <a:xfrm>
            <a:off x="259450" y="935600"/>
            <a:ext cx="85206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Creating good visualizations is an art as much it is a science; there is often no “correct” way to visualize data.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We must be careful and deliberate when visualizing data, especially if our visualizations are going to be used in the real-world.</a:t>
            </a:r>
            <a:endParaRPr/>
          </a:p>
        </p:txBody>
      </p:sp>
      <p:grpSp>
        <p:nvGrpSpPr>
          <p:cNvPr id="480" name="Google Shape;480;p66"/>
          <p:cNvGrpSpPr/>
          <p:nvPr/>
        </p:nvGrpSpPr>
        <p:grpSpPr>
          <a:xfrm>
            <a:off x="1541350" y="2667400"/>
            <a:ext cx="6061289" cy="468600"/>
            <a:chOff x="1541350" y="1271575"/>
            <a:chExt cx="6061289" cy="468600"/>
          </a:xfrm>
        </p:grpSpPr>
        <p:sp>
          <p:nvSpPr>
            <p:cNvPr id="481" name="Google Shape;481;p66"/>
            <p:cNvSpPr/>
            <p:nvPr/>
          </p:nvSpPr>
          <p:spPr>
            <a:xfrm>
              <a:off x="2075439" y="1271575"/>
              <a:ext cx="5527200" cy="468600"/>
            </a:xfrm>
            <a:prstGeom prst="rect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To further your own understanding of your results.</a:t>
              </a:r>
              <a:endParaRPr b="0" i="0" sz="1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2" name="Google Shape;482;p66"/>
            <p:cNvSpPr/>
            <p:nvPr/>
          </p:nvSpPr>
          <p:spPr>
            <a:xfrm>
              <a:off x="1541350" y="1271575"/>
              <a:ext cx="466200" cy="4686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" sz="2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i="0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3" name="Google Shape;483;p66"/>
          <p:cNvGrpSpPr/>
          <p:nvPr/>
        </p:nvGrpSpPr>
        <p:grpSpPr>
          <a:xfrm>
            <a:off x="1541350" y="3245225"/>
            <a:ext cx="6061289" cy="468600"/>
            <a:chOff x="357950" y="1880325"/>
            <a:chExt cx="6061289" cy="468600"/>
          </a:xfrm>
        </p:grpSpPr>
        <p:sp>
          <p:nvSpPr>
            <p:cNvPr id="484" name="Google Shape;484;p66"/>
            <p:cNvSpPr/>
            <p:nvPr/>
          </p:nvSpPr>
          <p:spPr>
            <a:xfrm>
              <a:off x="892039" y="1880325"/>
              <a:ext cx="5527200" cy="468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To communicate your results with others.</a:t>
              </a:r>
              <a:endParaRPr b="0" i="0" sz="1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66"/>
            <p:cNvSpPr/>
            <p:nvPr/>
          </p:nvSpPr>
          <p:spPr>
            <a:xfrm>
              <a:off x="357950" y="1880325"/>
              <a:ext cx="466200" cy="4686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" sz="2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i="0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86" name="Google Shape;486;p66"/>
          <p:cNvSpPr txBox="1"/>
          <p:nvPr/>
        </p:nvSpPr>
        <p:spPr>
          <a:xfrm>
            <a:off x="2805475" y="4544050"/>
            <a:ext cx="590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 you want to look at some creative, sophisticated visualizations, see</a:t>
            </a:r>
            <a:endParaRPr b="0" i="0" sz="1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The John Hunter Excellence in Plotting Contest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b="0" i="0" sz="1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7" name="Google Shape;48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3" name="Google Shape;493;p67"/>
          <p:cNvSpPr txBox="1"/>
          <p:nvPr>
            <p:ph type="ctrTitle"/>
          </p:nvPr>
        </p:nvSpPr>
        <p:spPr>
          <a:xfrm>
            <a:off x="526050" y="2017650"/>
            <a:ext cx="809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Variable Types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94" name="Google Shape;494;p67"/>
          <p:cNvSpPr txBox="1"/>
          <p:nvPr/>
        </p:nvSpPr>
        <p:spPr>
          <a:xfrm>
            <a:off x="345475" y="167075"/>
            <a:ext cx="326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1. 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Examples of Visualization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2. What is Visualization?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Variable Types</a:t>
            </a:r>
            <a:endParaRPr b="1" i="0" sz="12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4. Encoding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5" name="Google Shape;495;p67"/>
          <p:cNvSpPr txBox="1"/>
          <p:nvPr/>
        </p:nvSpPr>
        <p:spPr>
          <a:xfrm>
            <a:off x="115294" y="544912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8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Variable Types</a:t>
            </a:r>
            <a:endParaRPr/>
          </a:p>
        </p:txBody>
      </p:sp>
      <p:sp>
        <p:nvSpPr>
          <p:cNvPr id="501" name="Google Shape;501;p68"/>
          <p:cNvSpPr txBox="1"/>
          <p:nvPr>
            <p:ph idx="1" type="body"/>
          </p:nvPr>
        </p:nvSpPr>
        <p:spPr>
          <a:xfrm>
            <a:off x="376500" y="863550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Suppose we have some data and want to create a visualization. 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Question:</a:t>
            </a:r>
            <a:r>
              <a:rPr lang="en"/>
              <a:t> How do we know what kind of visualization to create? 🤔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Answer:</a:t>
            </a:r>
            <a:r>
              <a:rPr lang="en"/>
              <a:t> It depends on the </a:t>
            </a:r>
            <a:r>
              <a:rPr lang="en" u="sng"/>
              <a:t>type(s) of information</a:t>
            </a:r>
            <a:r>
              <a:rPr lang="en"/>
              <a:t> we want to visualize.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Bar charts work sometimes. But not all the time!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Where we are visualizing different variables (features) of a dataset, a lot depends on the type(s) of variables we’re working with: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Variable types</a:t>
            </a:r>
            <a:r>
              <a:rPr lang="en"/>
              <a:t> are different from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data types</a:t>
            </a:r>
            <a:r>
              <a:rPr lang="en"/>
              <a:t> like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string</a:t>
            </a:r>
            <a:r>
              <a:rPr lang="en"/>
              <a:t>,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int</a:t>
            </a:r>
            <a:r>
              <a:rPr lang="en"/>
              <a:t>,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Table</a:t>
            </a:r>
            <a:r>
              <a:rPr lang="en"/>
              <a:t>, etc.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 the next few slides we’ll study the different variable feature types, in order to make more informed decisions when creating visualizations.</a:t>
            </a:r>
            <a:endParaRPr/>
          </a:p>
        </p:txBody>
      </p:sp>
      <p:sp>
        <p:nvSpPr>
          <p:cNvPr id="502" name="Google Shape;502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9"/>
          <p:cNvSpPr txBox="1"/>
          <p:nvPr/>
        </p:nvSpPr>
        <p:spPr>
          <a:xfrm>
            <a:off x="756225" y="4420225"/>
            <a:ext cx="265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rPr>
              <a:t>Can do arithmetic with.</a:t>
            </a:r>
            <a:endParaRPr b="1" i="0" sz="1800" u="none" cap="none" strike="noStrike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69"/>
          <p:cNvSpPr txBox="1"/>
          <p:nvPr/>
        </p:nvSpPr>
        <p:spPr>
          <a:xfrm>
            <a:off x="5602275" y="4420225"/>
            <a:ext cx="291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Cannot do arithmetic with.</a:t>
            </a:r>
            <a:endParaRPr b="1" i="0" sz="18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69"/>
          <p:cNvSpPr/>
          <p:nvPr/>
        </p:nvSpPr>
        <p:spPr>
          <a:xfrm>
            <a:off x="3610825" y="241925"/>
            <a:ext cx="1883700" cy="6675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Variable Type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11" name="Google Shape;511;p69"/>
          <p:cNvGrpSpPr/>
          <p:nvPr/>
        </p:nvGrpSpPr>
        <p:grpSpPr>
          <a:xfrm>
            <a:off x="4552675" y="909425"/>
            <a:ext cx="4473900" cy="3142850"/>
            <a:chOff x="4552675" y="909425"/>
            <a:chExt cx="4473900" cy="3142850"/>
          </a:xfrm>
        </p:grpSpPr>
        <p:cxnSp>
          <p:nvCxnSpPr>
            <p:cNvPr id="512" name="Google Shape;512;p69"/>
            <p:cNvCxnSpPr>
              <a:stCxn id="510" idx="2"/>
              <a:endCxn id="513" idx="0"/>
            </p:cNvCxnSpPr>
            <p:nvPr/>
          </p:nvCxnSpPr>
          <p:spPr>
            <a:xfrm>
              <a:off x="4552675" y="909425"/>
              <a:ext cx="2509500" cy="387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4" name="Google Shape;514;p69"/>
            <p:cNvCxnSpPr>
              <a:endCxn id="515" idx="0"/>
            </p:cNvCxnSpPr>
            <p:nvPr/>
          </p:nvCxnSpPr>
          <p:spPr>
            <a:xfrm>
              <a:off x="7143025" y="1964650"/>
              <a:ext cx="941700" cy="696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6" name="Google Shape;516;p69"/>
            <p:cNvCxnSpPr>
              <a:endCxn id="517" idx="0"/>
            </p:cNvCxnSpPr>
            <p:nvPr/>
          </p:nvCxnSpPr>
          <p:spPr>
            <a:xfrm flipH="1">
              <a:off x="6039425" y="1964650"/>
              <a:ext cx="1103400" cy="696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18" name="Google Shape;518;p69"/>
            <p:cNvSpPr txBox="1"/>
            <p:nvPr/>
          </p:nvSpPr>
          <p:spPr>
            <a:xfrm>
              <a:off x="5097575" y="3436675"/>
              <a:ext cx="1883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e.g highest degree attained, Yelp stars</a:t>
              </a:r>
              <a:endParaRPr b="0" i="0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9" name="Google Shape;519;p69"/>
            <p:cNvSpPr txBox="1"/>
            <p:nvPr/>
          </p:nvSpPr>
          <p:spPr>
            <a:xfrm>
              <a:off x="7142875" y="3436675"/>
              <a:ext cx="1883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e.g colors, political affiliation</a:t>
              </a:r>
              <a:endParaRPr b="0" i="0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3" name="Google Shape;513;p69"/>
            <p:cNvSpPr/>
            <p:nvPr/>
          </p:nvSpPr>
          <p:spPr>
            <a:xfrm>
              <a:off x="6120225" y="1297150"/>
              <a:ext cx="1883700" cy="667500"/>
            </a:xfrm>
            <a:prstGeom prst="rect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Categorical</a:t>
              </a:r>
              <a:endPara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aka Qualitative</a:t>
              </a:r>
              <a:endParaRPr b="0" i="0" sz="1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7" name="Google Shape;517;p69"/>
            <p:cNvSpPr/>
            <p:nvPr/>
          </p:nvSpPr>
          <p:spPr>
            <a:xfrm>
              <a:off x="5097575" y="2661250"/>
              <a:ext cx="1883700" cy="667500"/>
            </a:xfrm>
            <a:prstGeom prst="rect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Ordinal</a:t>
              </a:r>
              <a:endPara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Categories with some inherent ordering.</a:t>
              </a:r>
              <a:endParaRPr b="0" i="0" sz="1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5" name="Google Shape;515;p69"/>
            <p:cNvSpPr/>
            <p:nvPr/>
          </p:nvSpPr>
          <p:spPr>
            <a:xfrm>
              <a:off x="7142875" y="2661250"/>
              <a:ext cx="1883700" cy="667500"/>
            </a:xfrm>
            <a:prstGeom prst="rect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Nominal</a:t>
              </a:r>
              <a:endParaRPr b="1" i="0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Categories with no inherent ordering.</a:t>
              </a:r>
              <a:endParaRPr b="0" i="0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520" name="Google Shape;520;p69"/>
          <p:cNvGrpSpPr/>
          <p:nvPr/>
        </p:nvGrpSpPr>
        <p:grpSpPr>
          <a:xfrm>
            <a:off x="117425" y="909425"/>
            <a:ext cx="4435250" cy="3358550"/>
            <a:chOff x="117425" y="909425"/>
            <a:chExt cx="4435250" cy="3358550"/>
          </a:xfrm>
        </p:grpSpPr>
        <p:cxnSp>
          <p:nvCxnSpPr>
            <p:cNvPr id="521" name="Google Shape;521;p69"/>
            <p:cNvCxnSpPr>
              <a:stCxn id="510" idx="2"/>
              <a:endCxn id="522" idx="0"/>
            </p:cNvCxnSpPr>
            <p:nvPr/>
          </p:nvCxnSpPr>
          <p:spPr>
            <a:xfrm flipH="1">
              <a:off x="2162875" y="909425"/>
              <a:ext cx="2389800" cy="387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3" name="Google Shape;523;p69"/>
            <p:cNvCxnSpPr>
              <a:stCxn id="522" idx="2"/>
              <a:endCxn id="524" idx="0"/>
            </p:cNvCxnSpPr>
            <p:nvPr/>
          </p:nvCxnSpPr>
          <p:spPr>
            <a:xfrm>
              <a:off x="2162750" y="1964650"/>
              <a:ext cx="941700" cy="696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5" name="Google Shape;525;p69"/>
            <p:cNvCxnSpPr>
              <a:stCxn id="522" idx="2"/>
              <a:endCxn id="526" idx="0"/>
            </p:cNvCxnSpPr>
            <p:nvPr/>
          </p:nvCxnSpPr>
          <p:spPr>
            <a:xfrm flipH="1">
              <a:off x="1059350" y="1964650"/>
              <a:ext cx="1103400" cy="696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27" name="Google Shape;527;p69"/>
            <p:cNvSpPr txBox="1"/>
            <p:nvPr/>
          </p:nvSpPr>
          <p:spPr>
            <a:xfrm>
              <a:off x="117425" y="3436675"/>
              <a:ext cx="18837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e.g number of cars, number of Cal students</a:t>
              </a:r>
              <a:endParaRPr b="0" i="0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8" name="Google Shape;528;p69"/>
            <p:cNvSpPr txBox="1"/>
            <p:nvPr/>
          </p:nvSpPr>
          <p:spPr>
            <a:xfrm>
              <a:off x="2162725" y="3436675"/>
              <a:ext cx="18837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e.g price, temperature, GPA, weight</a:t>
              </a:r>
              <a:endParaRPr b="0" i="0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2" name="Google Shape;522;p69"/>
            <p:cNvSpPr/>
            <p:nvPr/>
          </p:nvSpPr>
          <p:spPr>
            <a:xfrm>
              <a:off x="1220900" y="1297150"/>
              <a:ext cx="1883700" cy="667500"/>
            </a:xfrm>
            <a:prstGeom prst="rect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Numerical</a:t>
              </a:r>
              <a:endPara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aka Quantitative</a:t>
              </a:r>
              <a:endParaRPr b="0" i="0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6" name="Google Shape;526;p69"/>
            <p:cNvSpPr/>
            <p:nvPr/>
          </p:nvSpPr>
          <p:spPr>
            <a:xfrm>
              <a:off x="117425" y="2661200"/>
              <a:ext cx="1883700" cy="667500"/>
            </a:xfrm>
            <a:prstGeom prst="rect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Discrete</a:t>
              </a:r>
              <a:endParaRPr b="1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Whole numbers; can be counted.</a:t>
              </a:r>
              <a:endParaRPr b="0" i="0" sz="1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69"/>
            <p:cNvSpPr/>
            <p:nvPr/>
          </p:nvSpPr>
          <p:spPr>
            <a:xfrm>
              <a:off x="2162725" y="2661200"/>
              <a:ext cx="1883700" cy="667500"/>
            </a:xfrm>
            <a:prstGeom prst="rect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Continuous</a:t>
              </a:r>
              <a:endParaRPr b="1" i="0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Numbers with decimals; often measured.</a:t>
              </a:r>
              <a:endParaRPr b="0" i="0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0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Example: Area Codes</a:t>
            </a:r>
            <a:endParaRPr/>
          </a:p>
        </p:txBody>
      </p:sp>
      <p:sp>
        <p:nvSpPr>
          <p:cNvPr id="534" name="Google Shape;534;p70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Just because a variable has numbers for values does not make it numerical.</a:t>
            </a:r>
            <a:endParaRPr/>
          </a:p>
        </p:txBody>
      </p:sp>
      <p:sp>
        <p:nvSpPr>
          <p:cNvPr id="535" name="Google Shape;535;p70"/>
          <p:cNvSpPr txBox="1"/>
          <p:nvPr>
            <p:ph idx="1" type="body"/>
          </p:nvPr>
        </p:nvSpPr>
        <p:spPr>
          <a:xfrm>
            <a:off x="376500" y="3825425"/>
            <a:ext cx="83910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Similarly, a numerical variable might be stored as a string – in that case, you’ll need to convert the corresponding values to ints or floats, depending on what is appropriate.</a:t>
            </a:r>
            <a:endParaRPr/>
          </a:p>
        </p:txBody>
      </p:sp>
      <p:sp>
        <p:nvSpPr>
          <p:cNvPr id="536" name="Google Shape;53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70"/>
          <p:cNvSpPr/>
          <p:nvPr/>
        </p:nvSpPr>
        <p:spPr>
          <a:xfrm>
            <a:off x="5273275" y="179100"/>
            <a:ext cx="3005400" cy="66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Warning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: a categorical variable can have numbers for values!</a:t>
            </a:r>
            <a:endParaRPr b="0"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538" name="Google Shape;538;p70"/>
          <p:cNvGrpSpPr/>
          <p:nvPr/>
        </p:nvGrpSpPr>
        <p:grpSpPr>
          <a:xfrm>
            <a:off x="1953362" y="1553950"/>
            <a:ext cx="6079463" cy="2171075"/>
            <a:chOff x="1953362" y="1553950"/>
            <a:chExt cx="6079463" cy="2171075"/>
          </a:xfrm>
        </p:grpSpPr>
        <p:pic>
          <p:nvPicPr>
            <p:cNvPr id="539" name="Google Shape;539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53362" y="1553950"/>
              <a:ext cx="2882925" cy="1954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0" name="Google Shape;540;p70"/>
            <p:cNvSpPr/>
            <p:nvPr/>
          </p:nvSpPr>
          <p:spPr>
            <a:xfrm>
              <a:off x="5519125" y="1694025"/>
              <a:ext cx="2513700" cy="2031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Area code is a </a:t>
              </a: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categorical nominal</a:t>
              </a:r>
              <a:r>
                <a:rPr b="0" i="0" lang="en" sz="14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variable.</a:t>
              </a:r>
              <a:endParaRPr b="0" i="0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While area codes are numbers, you can’t do any arithmetic with them. There’s also no order to area codes.</a:t>
              </a:r>
              <a:endParaRPr b="0" i="0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1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Quick Check 2</a:t>
            </a:r>
            <a:endParaRPr/>
          </a:p>
        </p:txBody>
      </p:sp>
      <p:sp>
        <p:nvSpPr>
          <p:cNvPr id="546" name="Google Shape;546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7" name="Google Shape;547;p71"/>
          <p:cNvSpPr txBox="1"/>
          <p:nvPr>
            <p:ph idx="4294967295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8" name="Google Shape;548;p71"/>
          <p:cNvSpPr txBox="1"/>
          <p:nvPr>
            <p:ph idx="1" type="body"/>
          </p:nvPr>
        </p:nvSpPr>
        <p:spPr>
          <a:xfrm>
            <a:off x="311700" y="1152150"/>
            <a:ext cx="52158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900"/>
              <a:t>Determine the variable feature type of each of the following variables.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Char char="•"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Fuel economy</a:t>
            </a:r>
            <a:r>
              <a:rPr lang="en" sz="1900"/>
              <a:t> in miles per gallon.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Number of semesters</a:t>
            </a:r>
            <a:r>
              <a:rPr lang="en" sz="1900"/>
              <a:t> at UC Merced.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Class standing</a:t>
            </a:r>
            <a:r>
              <a:rPr lang="en" sz="1900"/>
              <a:t> (freshman, sophomore, etc.).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Income bracket</a:t>
            </a:r>
            <a:r>
              <a:rPr lang="en" sz="1900"/>
              <a:t> (low, medium, high).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Bank account number</a:t>
            </a:r>
            <a:r>
              <a:rPr lang="en" sz="1900"/>
              <a:t>.</a:t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45"/>
          <p:cNvSpPr txBox="1"/>
          <p:nvPr>
            <p:ph type="ctrTitle"/>
          </p:nvPr>
        </p:nvSpPr>
        <p:spPr>
          <a:xfrm>
            <a:off x="526050" y="1324950"/>
            <a:ext cx="8091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000"/>
              <a:t>From Last Time…</a:t>
            </a:r>
            <a:endParaRPr sz="5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000"/>
              <a:t>Building a Table from Scratch</a:t>
            </a:r>
            <a:endParaRPr sz="5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" name="Google Shape;554;p72"/>
          <p:cNvSpPr txBox="1"/>
          <p:nvPr>
            <p:ph type="ctrTitle"/>
          </p:nvPr>
        </p:nvSpPr>
        <p:spPr>
          <a:xfrm>
            <a:off x="526050" y="2017650"/>
            <a:ext cx="809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Encoding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55" name="Google Shape;555;p72"/>
          <p:cNvSpPr txBox="1"/>
          <p:nvPr/>
        </p:nvSpPr>
        <p:spPr>
          <a:xfrm>
            <a:off x="345475" y="167075"/>
            <a:ext cx="326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1. 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Examples of Visualization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2. What is Visualization?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3. Variable Types</a:t>
            </a:r>
            <a:endParaRPr b="0" i="0" sz="12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4. Encoding</a:t>
            </a:r>
            <a:endParaRPr b="1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2"/>
          <p:cNvSpPr txBox="1"/>
          <p:nvPr/>
        </p:nvSpPr>
        <p:spPr>
          <a:xfrm>
            <a:off x="115294" y="724635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3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Encoding</a:t>
            </a:r>
            <a:endParaRPr/>
          </a:p>
        </p:txBody>
      </p:sp>
      <p:sp>
        <p:nvSpPr>
          <p:cNvPr id="562" name="Google Shape;562;p73"/>
          <p:cNvSpPr txBox="1"/>
          <p:nvPr>
            <p:ph idx="1" type="body"/>
          </p:nvPr>
        </p:nvSpPr>
        <p:spPr>
          <a:xfrm>
            <a:off x="236625" y="1027050"/>
            <a:ext cx="3966000" cy="25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2100"/>
              <a:t>An </a:t>
            </a:r>
            <a:r>
              <a:rPr b="1" lang="en" sz="2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encoding</a:t>
            </a:r>
            <a:r>
              <a:rPr b="1" lang="en" sz="21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100"/>
              <a:t>is a mapping from a variable to a visual element.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For instance, in bar charts, length can visually encode a numerical variable (here, the average age).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Longer bar = higher average age.</a:t>
            </a:r>
            <a:endParaRPr sz="2100"/>
          </a:p>
        </p:txBody>
      </p:sp>
      <p:pic>
        <p:nvPicPr>
          <p:cNvPr id="563" name="Google Shape;56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6450" y="1482625"/>
            <a:ext cx="4814700" cy="2320828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4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Quick Check 3</a:t>
            </a:r>
            <a:endParaRPr/>
          </a:p>
        </p:txBody>
      </p:sp>
      <p:sp>
        <p:nvSpPr>
          <p:cNvPr id="570" name="Google Shape;570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1" name="Google Shape;57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150" y="1560625"/>
            <a:ext cx="4402101" cy="32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74"/>
          <p:cNvSpPr txBox="1"/>
          <p:nvPr>
            <p:ph idx="1" type="body"/>
          </p:nvPr>
        </p:nvSpPr>
        <p:spPr>
          <a:xfrm>
            <a:off x="387900" y="1075950"/>
            <a:ext cx="5226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How many variables are being encoded in this plot?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5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graph implies that Swedish cars are “greater” than cars from other countries in some sense, when they’re not.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The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variable type</a:t>
            </a:r>
            <a:r>
              <a:rPr lang="en"/>
              <a:t> determines the types of plots (and hence, encodings) that are appropriate.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Over the next few weeks, we will learn how to create several kinds of plots and learn when each is appropriate.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78" name="Google Shape;578;p75"/>
          <p:cNvSpPr txBox="1"/>
          <p:nvPr>
            <p:ph type="title"/>
          </p:nvPr>
        </p:nvSpPr>
        <p:spPr>
          <a:xfrm>
            <a:off x="311700" y="16307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What’s Wrong?</a:t>
            </a:r>
            <a:endParaRPr/>
          </a:p>
        </p:txBody>
      </p:sp>
      <p:pic>
        <p:nvPicPr>
          <p:cNvPr id="579" name="Google Shape;57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675" y="764150"/>
            <a:ext cx="4114575" cy="41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6" name="Google Shape;586;p76"/>
          <p:cNvSpPr txBox="1"/>
          <p:nvPr>
            <p:ph type="ctrTitle"/>
          </p:nvPr>
        </p:nvSpPr>
        <p:spPr>
          <a:xfrm>
            <a:off x="662100" y="2051100"/>
            <a:ext cx="781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In Conclusion…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7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92" name="Google Shape;592;p77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is often easier to discern patterns in our data when we </a:t>
            </a:r>
            <a:r>
              <a:rPr b="1"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visualize</a:t>
            </a:r>
            <a:r>
              <a:rPr lang="en" sz="1800"/>
              <a:t> it rather than looking at it in a table.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We visualize to further our understanding of our results and to communicate our results with others.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There are two main kinds of statistical </a:t>
            </a: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variable types</a:t>
            </a:r>
            <a:r>
              <a:rPr lang="en" sz="1800"/>
              <a:t> – numerical and categorical.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/>
              <a:t>Numerical</a:t>
            </a:r>
            <a:r>
              <a:rPr lang="en" sz="1800"/>
              <a:t> variables are either discrete or continuous, while categorical variables are either ordinal or nominal.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/>
              <a:t>Categorical</a:t>
            </a:r>
            <a:r>
              <a:rPr lang="en" sz="1800"/>
              <a:t> variables may be stored as numbers! (area codes)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Encodings</a:t>
            </a:r>
            <a:r>
              <a:rPr lang="en" sz="1800"/>
              <a:t> translate variables into visual properties.</a:t>
            </a:r>
            <a:endParaRPr sz="1800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Not all encodings work for all variables – we’ll learn more about this soon.</a:t>
            </a:r>
            <a:endParaRPr sz="1800"/>
          </a:p>
        </p:txBody>
      </p:sp>
      <p:sp>
        <p:nvSpPr>
          <p:cNvPr id="593" name="Google Shape;593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9" name="Google Shape;599;p78"/>
          <p:cNvSpPr txBox="1"/>
          <p:nvPr>
            <p:ph type="ctrTitle"/>
          </p:nvPr>
        </p:nvSpPr>
        <p:spPr>
          <a:xfrm>
            <a:off x="662100" y="2051100"/>
            <a:ext cx="781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Coming Up…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9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Visualization tools</a:t>
            </a:r>
            <a:endParaRPr/>
          </a:p>
        </p:txBody>
      </p:sp>
      <p:sp>
        <p:nvSpPr>
          <p:cNvPr id="605" name="Google Shape;605;p79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Without a computer: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Drawing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Painting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With a computer: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Without programming: </a:t>
            </a:r>
            <a:endParaRPr/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Photoshop</a:t>
            </a:r>
            <a:endParaRPr/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Figma</a:t>
            </a:r>
            <a:endParaRPr/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Tableau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With programming: </a:t>
            </a:r>
            <a:endParaRPr/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matplotlib </a:t>
            </a:r>
            <a:endParaRPr/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seaborn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■"/>
            </a:pPr>
            <a:r>
              <a:rPr b="1" lang="en" sz="1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plotly</a:t>
            </a:r>
            <a:endParaRPr b="1" sz="18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/>
              <a:t>D3.js</a:t>
            </a:r>
            <a:endParaRPr/>
          </a:p>
        </p:txBody>
      </p:sp>
      <p:sp>
        <p:nvSpPr>
          <p:cNvPr id="606" name="Google Shape;606;p79"/>
          <p:cNvSpPr txBox="1"/>
          <p:nvPr>
            <p:ph idx="1" type="body"/>
          </p:nvPr>
        </p:nvSpPr>
        <p:spPr>
          <a:xfrm>
            <a:off x="3720600" y="1556975"/>
            <a:ext cx="4797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There are many Python visualization libraries that integrate well with tables.</a:t>
            </a:r>
            <a:endParaRPr/>
          </a:p>
        </p:txBody>
      </p:sp>
      <p:grpSp>
        <p:nvGrpSpPr>
          <p:cNvPr id="607" name="Google Shape;607;p79"/>
          <p:cNvGrpSpPr/>
          <p:nvPr/>
        </p:nvGrpSpPr>
        <p:grpSpPr>
          <a:xfrm>
            <a:off x="3728038" y="2477914"/>
            <a:ext cx="2651062" cy="814975"/>
            <a:chOff x="3880438" y="2554114"/>
            <a:chExt cx="2651062" cy="814975"/>
          </a:xfrm>
        </p:grpSpPr>
        <p:pic>
          <p:nvPicPr>
            <p:cNvPr id="608" name="Google Shape;608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80438" y="2727312"/>
              <a:ext cx="1952562" cy="46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52375" y="2554114"/>
              <a:ext cx="679125" cy="814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0" name="Google Shape;610;p79"/>
          <p:cNvPicPr preferRelativeResize="0"/>
          <p:nvPr/>
        </p:nvPicPr>
        <p:blipFill rotWithShape="1">
          <a:blip r:embed="rId5">
            <a:alphaModFix/>
          </a:blip>
          <a:srcRect b="14519" l="14861" r="12642" t="17182"/>
          <a:stretch/>
        </p:blipFill>
        <p:spPr>
          <a:xfrm>
            <a:off x="3786325" y="3815812"/>
            <a:ext cx="1836000" cy="676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2" name="Google Shape;612;p79"/>
          <p:cNvSpPr/>
          <p:nvPr/>
        </p:nvSpPr>
        <p:spPr>
          <a:xfrm>
            <a:off x="4252050" y="970225"/>
            <a:ext cx="4068000" cy="46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This is nowhere near a comprehensive list!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13" name="Google Shape;613;p79"/>
          <p:cNvSpPr/>
          <p:nvPr/>
        </p:nvSpPr>
        <p:spPr>
          <a:xfrm>
            <a:off x="6639425" y="2522800"/>
            <a:ext cx="1930800" cy="74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Both are popular but less “modern”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14" name="Google Shape;614;p79"/>
          <p:cNvSpPr/>
          <p:nvPr/>
        </p:nvSpPr>
        <p:spPr>
          <a:xfrm>
            <a:off x="6639425" y="3762525"/>
            <a:ext cx="1930800" cy="90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Newer, and can create interactive visualizations.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0" name="Google Shape;620;p80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Introduction to Visualization</a:t>
            </a:r>
            <a:endParaRPr/>
          </a:p>
        </p:txBody>
      </p:sp>
      <p:sp>
        <p:nvSpPr>
          <p:cNvPr id="621" name="Google Shape;621;p80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622" name="Google Shape;622;p80"/>
          <p:cNvSpPr txBox="1"/>
          <p:nvPr>
            <p:ph idx="2" type="body"/>
          </p:nvPr>
        </p:nvSpPr>
        <p:spPr>
          <a:xfrm>
            <a:off x="4882950" y="1130475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Bar Charts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Distributions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Customizing Visualizations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23" name="Google Shape;623;p80"/>
          <p:cNvSpPr txBox="1"/>
          <p:nvPr>
            <p:ph idx="3" type="title"/>
          </p:nvPr>
        </p:nvSpPr>
        <p:spPr>
          <a:xfrm>
            <a:off x="488295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Next Time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Creating Tables from Scratch</a:t>
            </a:r>
            <a:endParaRPr/>
          </a:p>
        </p:txBody>
      </p:sp>
      <p:sp>
        <p:nvSpPr>
          <p:cNvPr id="297" name="Google Shape;297;p46"/>
          <p:cNvSpPr txBox="1"/>
          <p:nvPr>
            <p:ph idx="1" type="body"/>
          </p:nvPr>
        </p:nvSpPr>
        <p:spPr>
          <a:xfrm>
            <a:off x="376500" y="863550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While we mostly will load in tables from CSV files, we could also create tables from scratch.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function </a:t>
            </a: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pd.DataFrame</a:t>
            </a:r>
            <a:r>
              <a:rPr b="1" lang="en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r>
              <a:rPr lang="en" sz="1400"/>
              <a:t> </a:t>
            </a:r>
            <a:r>
              <a:rPr lang="en"/>
              <a:t>creates an empty table.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insert data using an array or a dictionary.</a:t>
            </a:r>
            <a:endParaRPr/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477" y="2063926"/>
            <a:ext cx="7187048" cy="272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243125" y="2493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Quick Check 1</a:t>
            </a:r>
            <a:endParaRPr/>
          </a:p>
        </p:txBody>
      </p:sp>
      <p:sp>
        <p:nvSpPr>
          <p:cNvPr id="305" name="Google Shape;30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47"/>
          <p:cNvSpPr txBox="1"/>
          <p:nvPr>
            <p:ph idx="4294967295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47"/>
          <p:cNvSpPr txBox="1"/>
          <p:nvPr>
            <p:ph idx="1" type="body"/>
          </p:nvPr>
        </p:nvSpPr>
        <p:spPr>
          <a:xfrm>
            <a:off x="352350" y="935725"/>
            <a:ext cx="27708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Fill in the three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blanks</a:t>
            </a:r>
            <a:r>
              <a:rPr lang="en"/>
              <a:t> so that the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correct table</a:t>
            </a:r>
            <a:r>
              <a:rPr lang="en"/>
              <a:t> is returned. </a:t>
            </a:r>
            <a:endParaRPr/>
          </a:p>
        </p:txBody>
      </p:sp>
      <p:grpSp>
        <p:nvGrpSpPr>
          <p:cNvPr id="308" name="Google Shape;308;p47"/>
          <p:cNvGrpSpPr/>
          <p:nvPr/>
        </p:nvGrpSpPr>
        <p:grpSpPr>
          <a:xfrm>
            <a:off x="2878521" y="-22806"/>
            <a:ext cx="3290810" cy="5143756"/>
            <a:chOff x="2540725" y="-639168"/>
            <a:chExt cx="3652803" cy="5709575"/>
          </a:xfrm>
        </p:grpSpPr>
        <p:pic>
          <p:nvPicPr>
            <p:cNvPr id="309" name="Google Shape;309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40725" y="-639168"/>
              <a:ext cx="3405949" cy="5709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47"/>
            <p:cNvSpPr/>
            <p:nvPr/>
          </p:nvSpPr>
          <p:spPr>
            <a:xfrm>
              <a:off x="2540728" y="2024897"/>
              <a:ext cx="3652800" cy="635700"/>
            </a:xfrm>
            <a:prstGeom prst="rect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7"/>
            <p:cNvSpPr/>
            <p:nvPr/>
          </p:nvSpPr>
          <p:spPr>
            <a:xfrm>
              <a:off x="2727681" y="2787993"/>
              <a:ext cx="3075600" cy="2138400"/>
            </a:xfrm>
            <a:prstGeom prst="rect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 of Table Operations</a:t>
            </a:r>
            <a:endParaRPr/>
          </a:p>
        </p:txBody>
      </p:sp>
      <p:graphicFrame>
        <p:nvGraphicFramePr>
          <p:cNvPr id="317" name="Google Shape;317;p48"/>
          <p:cNvGraphicFramePr/>
          <p:nvPr/>
        </p:nvGraphicFramePr>
        <p:xfrm>
          <a:off x="285884" y="7775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{1970294F-589A-4832-87E2-E251CB838B61}</a:tableStyleId>
              </a:tblPr>
              <a:tblGrid>
                <a:gridCol w="3388600"/>
                <a:gridCol w="5183650"/>
              </a:tblGrid>
              <a:tr h="35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Method or Property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Behavior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5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pd</a:t>
                      </a:r>
                      <a:r>
                        <a:rPr b="1" lang="en" sz="1200" u="none" cap="none" strike="noStrike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.</a:t>
                      </a:r>
                      <a:r>
                        <a:rPr b="1" lang="en" sz="1200" u="none" cap="none" strike="noStrike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read_</a:t>
                      </a: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csv</a:t>
                      </a:r>
                      <a:r>
                        <a:rPr b="1" lang="en" sz="1200" u="none" cap="none" strike="noStrike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</a:t>
                      </a:r>
                      <a:r>
                        <a:rPr b="1" lang="en" sz="1200" u="none" cap="none" strike="noStrike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file_path</a:t>
                      </a:r>
                      <a:r>
                        <a:rPr b="1" lang="en" sz="1200" u="none" cap="none" strike="noStrike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</a:t>
                      </a:r>
                      <a:endParaRPr b="1" sz="12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Loads in a table from data.</a:t>
                      </a:r>
                      <a:endParaRPr sz="12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df</a:t>
                      </a:r>
                      <a:r>
                        <a:rPr b="1" lang="en" sz="1200" u="none" cap="none" strike="noStrike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.</a:t>
                      </a: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shape</a:t>
                      </a:r>
                      <a:endParaRPr b="1" sz="12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Returns a t</a:t>
                      </a: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uple containing </a:t>
                      </a: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the number of rows </a:t>
                      </a: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and</a:t>
                      </a: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columns in </a:t>
                      </a: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df</a:t>
                      </a: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.</a:t>
                      </a:r>
                      <a:endParaRPr sz="12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df</a:t>
                      </a:r>
                      <a:r>
                        <a:rPr b="1" lang="en" sz="1200" u="none" cap="none" strike="noStrike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.</a:t>
                      </a: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head</a:t>
                      </a:r>
                      <a:r>
                        <a:rPr b="1" lang="en" sz="1200" u="none" cap="none" strike="noStrike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</a:t>
                      </a:r>
                      <a:r>
                        <a:rPr b="1" lang="en" sz="1200" u="none" cap="none" strike="noStrike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</a:t>
                      </a:r>
                      <a:r>
                        <a:rPr b="1" lang="en" sz="1200" u="none" cap="none" strike="noStrike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</a:t>
                      </a:r>
                      <a:endParaRPr b="1" sz="1200" u="none" cap="none" strike="noStrike">
                        <a:solidFill>
                          <a:srgbClr val="60606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Displays the first </a:t>
                      </a:r>
                      <a:r>
                        <a:rPr b="1" lang="en" sz="1200" u="none" cap="none" strike="noStrike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</a:t>
                      </a: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rows of </a:t>
                      </a:r>
                      <a:r>
                        <a:rPr b="1" lang="en" sz="1200" u="none" cap="none" strike="noStrike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df</a:t>
                      </a: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.</a:t>
                      </a:r>
                      <a:endParaRPr sz="12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df</a:t>
                      </a:r>
                      <a:r>
                        <a:rPr b="1" lang="en" sz="1200" u="none" cap="none" strike="noStrike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.</a:t>
                      </a: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tail</a:t>
                      </a:r>
                      <a:r>
                        <a:rPr b="1" lang="en" sz="1200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</a:t>
                      </a: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</a:t>
                      </a:r>
                      <a:r>
                        <a:rPr b="1" lang="en" sz="1200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</a:t>
                      </a:r>
                      <a:endParaRPr b="1" sz="1200">
                        <a:solidFill>
                          <a:srgbClr val="60606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Displays the last </a:t>
                      </a: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</a:t>
                      </a: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rows of </a:t>
                      </a: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df</a:t>
                      </a: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.</a:t>
                      </a:r>
                      <a:endParaRPr sz="12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df</a:t>
                      </a:r>
                      <a:r>
                        <a:rPr b="1" lang="en" sz="1200" u="none" cap="none" strike="noStrike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.</a:t>
                      </a: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loc[:,</a:t>
                      </a:r>
                      <a:r>
                        <a:rPr b="1" lang="en" sz="1200" u="none" cap="none" strike="noStrike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label</a:t>
                      </a:r>
                      <a:r>
                        <a:rPr b="1" lang="en" sz="1200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]</a:t>
                      </a:r>
                      <a:endParaRPr b="1" sz="1200" u="none" cap="none" strike="noStrike">
                        <a:solidFill>
                          <a:srgbClr val="60606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Returns </a:t>
                      </a: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only </a:t>
                      </a: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the corresponding column of </a:t>
                      </a: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df</a:t>
                      </a: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. </a:t>
                      </a:r>
                      <a:endParaRPr sz="12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df</a:t>
                      </a:r>
                      <a:r>
                        <a:rPr b="1" lang="en" sz="1200" u="none" cap="none" strike="noStrike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.</a:t>
                      </a: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loc[:,[c</a:t>
                      </a:r>
                      <a:r>
                        <a:rPr b="1" lang="en" sz="1200" u="none" cap="none" strike="noStrike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1, </a:t>
                      </a: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</a:t>
                      </a:r>
                      <a:r>
                        <a:rPr b="1" lang="en" sz="1200" u="none" cap="none" strike="noStrike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, … ] </a:t>
                      </a:r>
                      <a:r>
                        <a:rPr b="1" lang="en" sz="1200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]</a:t>
                      </a:r>
                      <a:endParaRPr b="1" sz="1200">
                        <a:solidFill>
                          <a:srgbClr val="9929BD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Returns a copy of </a:t>
                      </a: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df</a:t>
                      </a: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with only the specified columns.</a:t>
                      </a:r>
                      <a:endParaRPr sz="12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df</a:t>
                      </a:r>
                      <a:r>
                        <a:rPr b="1" lang="en" sz="1200" u="none" cap="none" strike="noStrike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.</a:t>
                      </a:r>
                      <a:r>
                        <a:rPr b="1" lang="en" sz="1200" u="none" cap="none" strike="noStrike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drop</a:t>
                      </a:r>
                      <a:r>
                        <a:rPr b="1" lang="en" sz="1200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</a:t>
                      </a:r>
                      <a:r>
                        <a:rPr b="1" lang="en" sz="1200" u="none" cap="none" strike="noStrike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columns</a:t>
                      </a: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=[c</a:t>
                      </a:r>
                      <a:r>
                        <a:rPr b="1" lang="en" sz="1200" u="none" cap="none" strike="noStrike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1, </a:t>
                      </a: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</a:t>
                      </a:r>
                      <a:r>
                        <a:rPr b="1" lang="en" sz="1200" u="none" cap="none" strike="noStrike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2, </a:t>
                      </a: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…</a:t>
                      </a:r>
                      <a:r>
                        <a:rPr b="1" lang="en" sz="1200" u="none" cap="none" strike="noStrike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]</a:t>
                      </a:r>
                      <a:r>
                        <a:rPr b="1" lang="en" sz="1200" u="none" cap="none" strike="noStrike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</a:t>
                      </a:r>
                      <a:endParaRPr b="1" sz="12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Returns a copy of </a:t>
                      </a:r>
                      <a:r>
                        <a:rPr b="1" lang="en" sz="1200" u="none" cap="none" strike="noStrike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df</a:t>
                      </a: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</a:t>
                      </a: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without the specified columns.</a:t>
                      </a:r>
                      <a:endParaRPr sz="12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df</a:t>
                      </a:r>
                      <a:r>
                        <a:rPr b="1" lang="en" sz="1200" u="none" cap="none" strike="noStrike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.</a:t>
                      </a: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insert</a:t>
                      </a:r>
                      <a:r>
                        <a:rPr b="1" lang="en" sz="1200" u="none" cap="none" strike="noStrike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</a:t>
                      </a:r>
                      <a:r>
                        <a:rPr b="1" lang="en" sz="1200" u="none" cap="none" strike="noStrike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i, name</a:t>
                      </a:r>
                      <a:r>
                        <a:rPr b="1" lang="en" sz="1200" u="none" cap="none" strike="noStrike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,</a:t>
                      </a:r>
                      <a:r>
                        <a:rPr b="1" lang="en" sz="1200" u="none" cap="none" strike="noStrike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values</a:t>
                      </a:r>
                      <a:r>
                        <a:rPr b="1" lang="en" sz="1200" u="none" cap="none" strike="noStrike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</a:t>
                      </a:r>
                      <a:endParaRPr b="1" sz="1200" u="none" cap="none" strike="noStrike">
                        <a:solidFill>
                          <a:srgbClr val="9929BD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Returns a copy of </a:t>
                      </a:r>
                      <a:r>
                        <a:rPr b="1" lang="en" sz="1200" u="none" cap="none" strike="noStrike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df</a:t>
                      </a: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with a single additional column</a:t>
                      </a: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located at index </a:t>
                      </a: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</a:t>
                      </a: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.</a:t>
                      </a:r>
                      <a:endParaRPr sz="12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pd</a:t>
                      </a:r>
                      <a:r>
                        <a:rPr b="1" lang="en" sz="1200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.</a:t>
                      </a: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DataFrame</a:t>
                      </a:r>
                      <a:r>
                        <a:rPr b="1" lang="en" sz="1200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</a:t>
                      </a: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data</a:t>
                      </a:r>
                      <a:r>
                        <a:rPr b="1" lang="en" sz="1200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</a:t>
                      </a:r>
                      <a:endParaRPr b="1" sz="12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Used to create a DataFrame from scratch</a:t>
                      </a:r>
                      <a:endParaRPr sz="12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49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AutoNum type="arabicPeriod"/>
            </a:pPr>
            <a:r>
              <a:rPr lang="en"/>
              <a:t>Examples of Visualizations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AutoNum type="arabicPeriod"/>
            </a:pPr>
            <a:r>
              <a:rPr lang="en"/>
              <a:t>What is Visualization?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AutoNum type="arabicPeriod"/>
            </a:pPr>
            <a:r>
              <a:rPr lang="en"/>
              <a:t>Variable Types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AutoNum type="arabicPeriod"/>
            </a:pPr>
            <a:r>
              <a:rPr lang="en"/>
              <a:t>Encoding</a:t>
            </a:r>
            <a:endParaRPr/>
          </a:p>
        </p:txBody>
      </p:sp>
      <p:sp>
        <p:nvSpPr>
          <p:cNvPr id="324" name="Google Shape;324;p49"/>
          <p:cNvSpPr txBox="1"/>
          <p:nvPr>
            <p:ph type="title"/>
          </p:nvPr>
        </p:nvSpPr>
        <p:spPr>
          <a:xfrm>
            <a:off x="342300" y="1630875"/>
            <a:ext cx="38874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Today’s Roadmap</a:t>
            </a:r>
            <a:endParaRPr/>
          </a:p>
        </p:txBody>
      </p:sp>
      <p:sp>
        <p:nvSpPr>
          <p:cNvPr id="325" name="Google Shape;325;p49"/>
          <p:cNvSpPr txBox="1"/>
          <p:nvPr>
            <p:ph idx="2" type="subTitle"/>
          </p:nvPr>
        </p:nvSpPr>
        <p:spPr>
          <a:xfrm>
            <a:off x="380250" y="2943375"/>
            <a:ext cx="381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Lecture 08, Spark 10, Spring 2024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Spark 10 Content</a:t>
            </a:r>
            <a:endParaRPr/>
          </a:p>
        </p:txBody>
      </p:sp>
      <p:sp>
        <p:nvSpPr>
          <p:cNvPr id="331" name="Google Shape;33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50"/>
          <p:cNvSpPr/>
          <p:nvPr/>
        </p:nvSpPr>
        <p:spPr>
          <a:xfrm>
            <a:off x="1550863" y="1239450"/>
            <a:ext cx="2749200" cy="12870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Module 1</a:t>
            </a:r>
            <a:endParaRPr b="1" i="0" sz="1400" u="none" cap="none" strike="noStrike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Introduction to Python and Jupyter Notebooks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3" name="Google Shape;333;p50"/>
          <p:cNvSpPr/>
          <p:nvPr/>
        </p:nvSpPr>
        <p:spPr>
          <a:xfrm>
            <a:off x="4843938" y="1239450"/>
            <a:ext cx="2749200" cy="12870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Module 2</a:t>
            </a:r>
            <a:endParaRPr b="1" i="0" sz="14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Data Visualization 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4" name="Google Shape;334;p50"/>
          <p:cNvSpPr/>
          <p:nvPr/>
        </p:nvSpPr>
        <p:spPr>
          <a:xfrm>
            <a:off x="1550863" y="2905550"/>
            <a:ext cx="2749200" cy="1287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Module 3</a:t>
            </a:r>
            <a:endParaRPr b="1" i="0" sz="14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Working with Tables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5" name="Google Shape;335;p50"/>
          <p:cNvSpPr/>
          <p:nvPr/>
        </p:nvSpPr>
        <p:spPr>
          <a:xfrm>
            <a:off x="4843938" y="2905550"/>
            <a:ext cx="2749200" cy="1287000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Module 4</a:t>
            </a:r>
            <a:endParaRPr b="1" i="0" sz="1400" u="none" cap="none" strike="noStrike">
              <a:solidFill>
                <a:srgbClr val="F1C2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Simulation and Randomness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6" name="Google Shape;336;p50"/>
          <p:cNvSpPr txBox="1"/>
          <p:nvPr/>
        </p:nvSpPr>
        <p:spPr>
          <a:xfrm>
            <a:off x="4088025" y="175050"/>
            <a:ext cx="9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descr="White Heavy Check Mark Emoji, Apple style" id="337" name="Google Shape;33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4425" y="1332650"/>
            <a:ext cx="263425" cy="263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n progress emoji" id="338" name="Google Shape;33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1547" y="1332650"/>
            <a:ext cx="263425" cy="26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51"/>
          <p:cNvSpPr txBox="1"/>
          <p:nvPr>
            <p:ph type="ctrTitle"/>
          </p:nvPr>
        </p:nvSpPr>
        <p:spPr>
          <a:xfrm>
            <a:off x="526050" y="2094600"/>
            <a:ext cx="8091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000"/>
              <a:t>Examples of Visualizations</a:t>
            </a:r>
            <a:endParaRPr sz="5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45" name="Google Shape;345;p51"/>
          <p:cNvSpPr txBox="1"/>
          <p:nvPr/>
        </p:nvSpPr>
        <p:spPr>
          <a:xfrm>
            <a:off x="345475" y="167075"/>
            <a:ext cx="326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Examples of Visualization</a:t>
            </a:r>
            <a:endParaRPr b="1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2. What is Visualization?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3. Variable Types</a:t>
            </a:r>
            <a:endParaRPr b="1" i="0" sz="12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4. Encoding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6" name="Google Shape;346;p51"/>
          <p:cNvSpPr txBox="1"/>
          <p:nvPr/>
        </p:nvSpPr>
        <p:spPr>
          <a:xfrm>
            <a:off x="115294" y="176359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ecture">
  <a:themeElements>
    <a:clrScheme name="Simple Light">
      <a:dk1>
        <a:srgbClr val="393E41"/>
      </a:dk1>
      <a:lt1>
        <a:srgbClr val="FFFFFF"/>
      </a:lt1>
      <a:dk2>
        <a:srgbClr val="2F6C9D"/>
      </a:dk2>
      <a:lt2>
        <a:srgbClr val="DBAD06"/>
      </a:lt2>
      <a:accent1>
        <a:srgbClr val="90CD7A"/>
      </a:accent1>
      <a:accent2>
        <a:srgbClr val="C1E3B5"/>
      </a:accent2>
      <a:accent3>
        <a:srgbClr val="F88562"/>
      </a:accent3>
      <a:accent4>
        <a:srgbClr val="FBC3B1"/>
      </a:accent4>
      <a:accent5>
        <a:srgbClr val="629FD0"/>
      </a:accent5>
      <a:accent6>
        <a:srgbClr val="C0D8ED"/>
      </a:accent6>
      <a:hlink>
        <a:srgbClr val="F8856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